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99" r:id="rId3"/>
    <p:sldId id="286" r:id="rId4"/>
    <p:sldId id="261" r:id="rId5"/>
    <p:sldId id="259" r:id="rId6"/>
    <p:sldId id="262" r:id="rId7"/>
    <p:sldId id="263" r:id="rId8"/>
    <p:sldId id="270" r:id="rId9"/>
    <p:sldId id="260" r:id="rId10"/>
    <p:sldId id="271" r:id="rId11"/>
    <p:sldId id="273" r:id="rId12"/>
    <p:sldId id="258" r:id="rId13"/>
    <p:sldId id="275" r:id="rId14"/>
    <p:sldId id="276" r:id="rId15"/>
    <p:sldId id="277" r:id="rId16"/>
    <p:sldId id="278" r:id="rId17"/>
    <p:sldId id="279" r:id="rId18"/>
    <p:sldId id="266" r:id="rId19"/>
    <p:sldId id="267" r:id="rId20"/>
    <p:sldId id="268" r:id="rId21"/>
    <p:sldId id="274" r:id="rId22"/>
    <p:sldId id="269" r:id="rId23"/>
    <p:sldId id="280" r:id="rId24"/>
    <p:sldId id="281" r:id="rId25"/>
    <p:sldId id="282" r:id="rId26"/>
    <p:sldId id="283" r:id="rId27"/>
    <p:sldId id="284" r:id="rId28"/>
    <p:sldId id="285" r:id="rId29"/>
    <p:sldId id="287" r:id="rId30"/>
    <p:sldId id="288" r:id="rId31"/>
    <p:sldId id="289" r:id="rId32"/>
    <p:sldId id="290" r:id="rId33"/>
    <p:sldId id="291" r:id="rId34"/>
    <p:sldId id="292" r:id="rId35"/>
    <p:sldId id="293" r:id="rId36"/>
    <p:sldId id="294" r:id="rId37"/>
    <p:sldId id="295" r:id="rId38"/>
    <p:sldId id="297" r:id="rId39"/>
    <p:sldId id="304" r:id="rId40"/>
    <p:sldId id="298" r:id="rId41"/>
    <p:sldId id="265" r:id="rId42"/>
    <p:sldId id="300" r:id="rId43"/>
    <p:sldId id="264" r:id="rId44"/>
    <p:sldId id="301" r:id="rId45"/>
    <p:sldId id="302" r:id="rId46"/>
    <p:sldId id="303" r:id="rId47"/>
    <p:sldId id="272" r:id="rId48"/>
    <p:sldId id="296" r:id="rId49"/>
    <p:sldId id="257" r:id="rId5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287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B743E-BF97-48A2-9884-222EB0E6AA4C}" type="datetimeFigureOut">
              <a:rPr lang="en-US" smtClean="0"/>
              <a:t>5/14/2012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D241A-32B6-467E-84C4-23097E1264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18016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B743E-BF97-48A2-9884-222EB0E6AA4C}" type="datetimeFigureOut">
              <a:rPr lang="en-US" smtClean="0"/>
              <a:t>5/14/2012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D241A-32B6-467E-84C4-23097E1264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35711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B743E-BF97-48A2-9884-222EB0E6AA4C}" type="datetimeFigureOut">
              <a:rPr lang="en-US" smtClean="0"/>
              <a:t>5/14/2012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D241A-32B6-467E-84C4-23097E1264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33609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B743E-BF97-48A2-9884-222EB0E6AA4C}" type="datetimeFigureOut">
              <a:rPr lang="en-US" smtClean="0"/>
              <a:t>5/14/2012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D241A-32B6-467E-84C4-23097E1264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55828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B743E-BF97-48A2-9884-222EB0E6AA4C}" type="datetimeFigureOut">
              <a:rPr lang="en-US" smtClean="0"/>
              <a:t>5/14/2012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D241A-32B6-467E-84C4-23097E1264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11371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B743E-BF97-48A2-9884-222EB0E6AA4C}" type="datetimeFigureOut">
              <a:rPr lang="en-US" smtClean="0"/>
              <a:t>5/14/2012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D241A-32B6-467E-84C4-23097E1264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50677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B743E-BF97-48A2-9884-222EB0E6AA4C}" type="datetimeFigureOut">
              <a:rPr lang="en-US" smtClean="0"/>
              <a:t>5/14/2012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D241A-32B6-467E-84C4-23097E1264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2950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B743E-BF97-48A2-9884-222EB0E6AA4C}" type="datetimeFigureOut">
              <a:rPr lang="en-US" smtClean="0"/>
              <a:t>5/14/2012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D241A-32B6-467E-84C4-23097E1264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53472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B743E-BF97-48A2-9884-222EB0E6AA4C}" type="datetimeFigureOut">
              <a:rPr lang="en-US" smtClean="0"/>
              <a:t>5/14/2012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D241A-32B6-467E-84C4-23097E1264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36452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B743E-BF97-48A2-9884-222EB0E6AA4C}" type="datetimeFigureOut">
              <a:rPr lang="en-US" smtClean="0"/>
              <a:t>5/14/2012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D241A-32B6-467E-84C4-23097E1264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09932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B743E-BF97-48A2-9884-222EB0E6AA4C}" type="datetimeFigureOut">
              <a:rPr lang="en-US" smtClean="0"/>
              <a:t>5/14/2012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D241A-32B6-467E-84C4-23097E1264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67475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2B743E-BF97-48A2-9884-222EB0E6AA4C}" type="datetimeFigureOut">
              <a:rPr lang="en-US" smtClean="0"/>
              <a:t>5/14/2012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D241A-32B6-467E-84C4-23097E1264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89190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Financial Literacy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Final Exam Review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3906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440362"/>
          </a:xfrm>
        </p:spPr>
        <p:txBody>
          <a:bodyPr>
            <a:normAutofit/>
          </a:bodyPr>
          <a:lstStyle/>
          <a:p>
            <a:r>
              <a:rPr lang="en-US" dirty="0" smtClean="0"/>
              <a:t>What are the best places to borrow money from college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8828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440362"/>
          </a:xfrm>
        </p:spPr>
        <p:txBody>
          <a:bodyPr>
            <a:normAutofit/>
          </a:bodyPr>
          <a:lstStyle/>
          <a:p>
            <a:r>
              <a:rPr lang="en-US" dirty="0" smtClean="0"/>
              <a:t>Define diversification and explain what a diversified investment looks like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8828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440362"/>
          </a:xfrm>
        </p:spPr>
        <p:txBody>
          <a:bodyPr>
            <a:normAutofit/>
          </a:bodyPr>
          <a:lstStyle/>
          <a:p>
            <a:r>
              <a:rPr lang="en-US" dirty="0" smtClean="0"/>
              <a:t>What does a stock broker do?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8828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440362"/>
          </a:xfrm>
        </p:spPr>
        <p:txBody>
          <a:bodyPr>
            <a:normAutofit/>
          </a:bodyPr>
          <a:lstStyle/>
          <a:p>
            <a:r>
              <a:rPr lang="en-US" dirty="0" smtClean="0"/>
              <a:t>Give an example of a high risk investment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8828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440362"/>
          </a:xfrm>
        </p:spPr>
        <p:txBody>
          <a:bodyPr>
            <a:normAutofit/>
          </a:bodyPr>
          <a:lstStyle/>
          <a:p>
            <a:r>
              <a:rPr lang="en-US" dirty="0" smtClean="0"/>
              <a:t>Give an example of a growth investment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8828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440362"/>
          </a:xfrm>
        </p:spPr>
        <p:txBody>
          <a:bodyPr>
            <a:normAutofit/>
          </a:bodyPr>
          <a:lstStyle/>
          <a:p>
            <a:r>
              <a:rPr lang="en-US" dirty="0" smtClean="0"/>
              <a:t>Give an example of an income investment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8828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440362"/>
          </a:xfrm>
        </p:spPr>
        <p:txBody>
          <a:bodyPr>
            <a:normAutofit/>
          </a:bodyPr>
          <a:lstStyle/>
          <a:p>
            <a:r>
              <a:rPr lang="en-US" dirty="0" smtClean="0"/>
              <a:t>What is a market index and name two indexes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8828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440362"/>
          </a:xfrm>
        </p:spPr>
        <p:txBody>
          <a:bodyPr>
            <a:normAutofit/>
          </a:bodyPr>
          <a:lstStyle/>
          <a:p>
            <a:r>
              <a:rPr lang="en-US" dirty="0" smtClean="0"/>
              <a:t>What is a dividend?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8828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440362"/>
          </a:xfrm>
        </p:spPr>
        <p:txBody>
          <a:bodyPr>
            <a:normAutofit/>
          </a:bodyPr>
          <a:lstStyle/>
          <a:p>
            <a:r>
              <a:rPr lang="en-US" dirty="0" smtClean="0"/>
              <a:t>Define dependent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8828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440362"/>
          </a:xfrm>
        </p:spPr>
        <p:txBody>
          <a:bodyPr>
            <a:normAutofit/>
          </a:bodyPr>
          <a:lstStyle/>
          <a:p>
            <a:r>
              <a:rPr lang="en-US" dirty="0" smtClean="0"/>
              <a:t>Define wealth building asset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8828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440362"/>
          </a:xfrm>
        </p:spPr>
        <p:txBody>
          <a:bodyPr>
            <a:normAutofit/>
          </a:bodyPr>
          <a:lstStyle/>
          <a:p>
            <a:r>
              <a:rPr lang="en-US" dirty="0" smtClean="0"/>
              <a:t>Who pays for health insurance under Obama’s plan?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8828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440362"/>
          </a:xfrm>
        </p:spPr>
        <p:txBody>
          <a:bodyPr>
            <a:normAutofit/>
          </a:bodyPr>
          <a:lstStyle/>
          <a:p>
            <a:r>
              <a:rPr lang="en-US" dirty="0" smtClean="0"/>
              <a:t>Assets – Liabilities = ??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8828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440362"/>
          </a:xfrm>
        </p:spPr>
        <p:txBody>
          <a:bodyPr>
            <a:normAutofit/>
          </a:bodyPr>
          <a:lstStyle/>
          <a:p>
            <a:r>
              <a:rPr lang="en-US" dirty="0" smtClean="0"/>
              <a:t>Give an example of a low-risk investment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8828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440362"/>
          </a:xfrm>
        </p:spPr>
        <p:txBody>
          <a:bodyPr>
            <a:normAutofit/>
          </a:bodyPr>
          <a:lstStyle/>
          <a:p>
            <a:r>
              <a:rPr lang="en-US" dirty="0" smtClean="0"/>
              <a:t>What is the purpose of a co-signer of a loan?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8828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440362"/>
          </a:xfrm>
        </p:spPr>
        <p:txBody>
          <a:bodyPr>
            <a:normAutofit/>
          </a:bodyPr>
          <a:lstStyle/>
          <a:p>
            <a:r>
              <a:rPr lang="en-US" dirty="0" smtClean="0"/>
              <a:t>What is a ticker symbol?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8828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440362"/>
          </a:xfrm>
        </p:spPr>
        <p:txBody>
          <a:bodyPr>
            <a:normAutofit/>
          </a:bodyPr>
          <a:lstStyle/>
          <a:p>
            <a:r>
              <a:rPr lang="en-US" dirty="0" smtClean="0"/>
              <a:t>What does a Beta number measure?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8828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440362"/>
          </a:xfrm>
        </p:spPr>
        <p:txBody>
          <a:bodyPr>
            <a:normAutofit/>
          </a:bodyPr>
          <a:lstStyle/>
          <a:p>
            <a:r>
              <a:rPr lang="en-US" dirty="0" smtClean="0"/>
              <a:t>Explain what happens in a stock split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8828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440362"/>
          </a:xfrm>
        </p:spPr>
        <p:txBody>
          <a:bodyPr>
            <a:normAutofit/>
          </a:bodyPr>
          <a:lstStyle/>
          <a:p>
            <a:r>
              <a:rPr lang="en-US" dirty="0" smtClean="0"/>
              <a:t>When reading a stock quote table, what does the close represent?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8828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440362"/>
          </a:xfrm>
        </p:spPr>
        <p:txBody>
          <a:bodyPr>
            <a:normAutofit/>
          </a:bodyPr>
          <a:lstStyle/>
          <a:p>
            <a:r>
              <a:rPr lang="en-US" dirty="0" smtClean="0"/>
              <a:t>What is a stock market exchange? Give three examples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8828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440362"/>
          </a:xfrm>
        </p:spPr>
        <p:txBody>
          <a:bodyPr>
            <a:normAutofit/>
          </a:bodyPr>
          <a:lstStyle/>
          <a:p>
            <a:r>
              <a:rPr lang="en-US" dirty="0" smtClean="0"/>
              <a:t>What is a mutual fund?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8828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440362"/>
          </a:xfrm>
        </p:spPr>
        <p:txBody>
          <a:bodyPr>
            <a:normAutofit/>
          </a:bodyPr>
          <a:lstStyle/>
          <a:p>
            <a:r>
              <a:rPr lang="en-US" dirty="0" smtClean="0"/>
              <a:t>What does cyclical stocks mean?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8828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440362"/>
          </a:xfrm>
        </p:spPr>
        <p:txBody>
          <a:bodyPr>
            <a:normAutofit/>
          </a:bodyPr>
          <a:lstStyle/>
          <a:p>
            <a:r>
              <a:rPr lang="en-US" dirty="0" smtClean="0"/>
              <a:t>Define inflation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8828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440362"/>
          </a:xfrm>
        </p:spPr>
        <p:txBody>
          <a:bodyPr>
            <a:normAutofit/>
          </a:bodyPr>
          <a:lstStyle/>
          <a:p>
            <a:r>
              <a:rPr lang="en-US" dirty="0" smtClean="0"/>
              <a:t>What does insurance protect?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8828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440362"/>
          </a:xfrm>
        </p:spPr>
        <p:txBody>
          <a:bodyPr>
            <a:normAutofit/>
          </a:bodyPr>
          <a:lstStyle/>
          <a:p>
            <a:r>
              <a:rPr lang="en-US" dirty="0" smtClean="0"/>
              <a:t>What is an insurance premium?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8828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440362"/>
          </a:xfrm>
        </p:spPr>
        <p:txBody>
          <a:bodyPr>
            <a:normAutofit/>
          </a:bodyPr>
          <a:lstStyle/>
          <a:p>
            <a:r>
              <a:rPr lang="en-US" dirty="0" smtClean="0"/>
              <a:t>What is an insurance deductible?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8828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440362"/>
          </a:xfrm>
        </p:spPr>
        <p:txBody>
          <a:bodyPr>
            <a:normAutofit/>
          </a:bodyPr>
          <a:lstStyle/>
          <a:p>
            <a:r>
              <a:rPr lang="en-US" dirty="0" smtClean="0"/>
              <a:t>Who does redlining discriminate against?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8828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440362"/>
          </a:xfrm>
        </p:spPr>
        <p:txBody>
          <a:bodyPr>
            <a:normAutofit/>
          </a:bodyPr>
          <a:lstStyle/>
          <a:p>
            <a:r>
              <a:rPr lang="en-US" dirty="0" smtClean="0"/>
              <a:t>What effects the price of car insurance?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8828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440362"/>
          </a:xfrm>
        </p:spPr>
        <p:txBody>
          <a:bodyPr>
            <a:normAutofit/>
          </a:bodyPr>
          <a:lstStyle/>
          <a:p>
            <a:r>
              <a:rPr lang="en-US" dirty="0" smtClean="0"/>
              <a:t>What does comprehensive car insurance cover?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8828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440362"/>
          </a:xfrm>
        </p:spPr>
        <p:txBody>
          <a:bodyPr>
            <a:normAutofit/>
          </a:bodyPr>
          <a:lstStyle/>
          <a:p>
            <a:r>
              <a:rPr lang="en-US" dirty="0" smtClean="0"/>
              <a:t>What does Gap insurance cover?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8828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440362"/>
          </a:xfrm>
        </p:spPr>
        <p:txBody>
          <a:bodyPr>
            <a:normAutofit/>
          </a:bodyPr>
          <a:lstStyle/>
          <a:p>
            <a:r>
              <a:rPr lang="en-US" dirty="0" smtClean="0"/>
              <a:t>What does renters insurance cover?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8828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440362"/>
          </a:xfrm>
        </p:spPr>
        <p:txBody>
          <a:bodyPr>
            <a:normAutofit/>
          </a:bodyPr>
          <a:lstStyle/>
          <a:p>
            <a:r>
              <a:rPr lang="en-US" dirty="0" smtClean="0"/>
              <a:t>Describe how term life insurance work?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8828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440362"/>
          </a:xfrm>
        </p:spPr>
        <p:txBody>
          <a:bodyPr>
            <a:normAutofit/>
          </a:bodyPr>
          <a:lstStyle/>
          <a:p>
            <a:r>
              <a:rPr lang="en-US" dirty="0" smtClean="0"/>
              <a:t>Define empathy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8828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440362"/>
          </a:xfrm>
        </p:spPr>
        <p:txBody>
          <a:bodyPr>
            <a:normAutofit/>
          </a:bodyPr>
          <a:lstStyle/>
          <a:p>
            <a:r>
              <a:rPr lang="en-US" dirty="0" smtClean="0"/>
              <a:t>Define milestones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8828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440362"/>
          </a:xfrm>
        </p:spPr>
        <p:txBody>
          <a:bodyPr>
            <a:normAutofit/>
          </a:bodyPr>
          <a:lstStyle/>
          <a:p>
            <a:r>
              <a:rPr lang="en-US" dirty="0" smtClean="0"/>
              <a:t>Explain different types of Health insurance and </a:t>
            </a:r>
            <a:r>
              <a:rPr lang="en-US" dirty="0" err="1" smtClean="0"/>
              <a:t>coverages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8828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440362"/>
          </a:xfrm>
        </p:spPr>
        <p:txBody>
          <a:bodyPr>
            <a:normAutofit/>
          </a:bodyPr>
          <a:lstStyle/>
          <a:p>
            <a:r>
              <a:rPr lang="en-US" dirty="0" smtClean="0"/>
              <a:t>Define and give examples of expenses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8828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440362"/>
          </a:xfrm>
        </p:spPr>
        <p:txBody>
          <a:bodyPr>
            <a:normAutofit/>
          </a:bodyPr>
          <a:lstStyle/>
          <a:p>
            <a:r>
              <a:rPr lang="en-US" dirty="0" smtClean="0"/>
              <a:t>A retirement plan sponsored by employers and allows workers to defer income tax is called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8828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440362"/>
          </a:xfrm>
        </p:spPr>
        <p:txBody>
          <a:bodyPr>
            <a:normAutofit/>
          </a:bodyPr>
          <a:lstStyle/>
          <a:p>
            <a:r>
              <a:rPr lang="en-US" dirty="0" smtClean="0"/>
              <a:t>Goal length:</a:t>
            </a:r>
            <a:br>
              <a:rPr lang="en-US" dirty="0" smtClean="0"/>
            </a:br>
            <a:r>
              <a:rPr lang="en-US" dirty="0" smtClean="0"/>
              <a:t>Short term goal = ___</a:t>
            </a:r>
            <a:br>
              <a:rPr lang="en-US" dirty="0" smtClean="0"/>
            </a:br>
            <a:r>
              <a:rPr lang="en-US" dirty="0" smtClean="0"/>
              <a:t>Mid term goal = ___</a:t>
            </a:r>
            <a:br>
              <a:rPr lang="en-US" dirty="0" smtClean="0"/>
            </a:br>
            <a:r>
              <a:rPr lang="en-US" dirty="0" smtClean="0"/>
              <a:t>Long term goal = ___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8828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440362"/>
          </a:xfrm>
        </p:spPr>
        <p:txBody>
          <a:bodyPr>
            <a:normAutofit/>
          </a:bodyPr>
          <a:lstStyle/>
          <a:p>
            <a:r>
              <a:rPr lang="en-US" dirty="0" smtClean="0"/>
              <a:t>A government sponsored plan that pays retirement benefits based on a worker’s earnings is called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8828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440362"/>
          </a:xfrm>
        </p:spPr>
        <p:txBody>
          <a:bodyPr>
            <a:normAutofit/>
          </a:bodyPr>
          <a:lstStyle/>
          <a:p>
            <a:r>
              <a:rPr lang="en-US" dirty="0" smtClean="0"/>
              <a:t>What is a living will?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8828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440362"/>
          </a:xfrm>
        </p:spPr>
        <p:txBody>
          <a:bodyPr>
            <a:normAutofit/>
          </a:bodyPr>
          <a:lstStyle/>
          <a:p>
            <a:r>
              <a:rPr lang="en-US" dirty="0" smtClean="0"/>
              <a:t>What does a power of attorney provide?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8828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440362"/>
          </a:xfrm>
        </p:spPr>
        <p:txBody>
          <a:bodyPr>
            <a:normAutofit/>
          </a:bodyPr>
          <a:lstStyle/>
          <a:p>
            <a:r>
              <a:rPr lang="en-US" dirty="0" smtClean="0"/>
              <a:t>Define liquidity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8828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440362"/>
          </a:xfrm>
        </p:spPr>
        <p:txBody>
          <a:bodyPr>
            <a:normAutofit/>
          </a:bodyPr>
          <a:lstStyle/>
          <a:p>
            <a:r>
              <a:rPr lang="en-US" dirty="0" smtClean="0"/>
              <a:t>Who determines the beneficiary of an insurance policy?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8828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440362"/>
          </a:xfrm>
        </p:spPr>
        <p:txBody>
          <a:bodyPr>
            <a:normAutofit/>
          </a:bodyPr>
          <a:lstStyle/>
          <a:p>
            <a:r>
              <a:rPr lang="en-US" dirty="0" smtClean="0"/>
              <a:t>What is the main purpose of a financial planner?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7872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440362"/>
          </a:xfrm>
        </p:spPr>
        <p:txBody>
          <a:bodyPr>
            <a:normAutofit/>
          </a:bodyPr>
          <a:lstStyle/>
          <a:p>
            <a:r>
              <a:rPr lang="en-US" dirty="0" smtClean="0"/>
              <a:t>What is an actuary?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8828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440362"/>
          </a:xfrm>
        </p:spPr>
        <p:txBody>
          <a:bodyPr>
            <a:normAutofit/>
          </a:bodyPr>
          <a:lstStyle/>
          <a:p>
            <a:r>
              <a:rPr lang="en-US" dirty="0" smtClean="0"/>
              <a:t>Goals include wants, needs, values and emotions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8828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440362"/>
          </a:xfrm>
        </p:spPr>
        <p:txBody>
          <a:bodyPr>
            <a:normAutofit/>
          </a:bodyPr>
          <a:lstStyle/>
          <a:p>
            <a:r>
              <a:rPr lang="en-US" dirty="0" smtClean="0"/>
              <a:t>SMART stands for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8828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440362"/>
          </a:xfrm>
        </p:spPr>
        <p:txBody>
          <a:bodyPr>
            <a:normAutofit/>
          </a:bodyPr>
          <a:lstStyle/>
          <a:p>
            <a:r>
              <a:rPr lang="en-US" dirty="0" smtClean="0"/>
              <a:t>What are the four C’s of credit?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8828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440362"/>
          </a:xfrm>
        </p:spPr>
        <p:txBody>
          <a:bodyPr>
            <a:normAutofit/>
          </a:bodyPr>
          <a:lstStyle/>
          <a:p>
            <a:r>
              <a:rPr lang="en-US" dirty="0" smtClean="0"/>
              <a:t>What does an insurance agent do?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8828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338</Words>
  <Application>Microsoft Office PowerPoint</Application>
  <PresentationFormat>On-screen Show (4:3)</PresentationFormat>
  <Paragraphs>50</Paragraphs>
  <Slides>49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49</vt:i4>
      </vt:variant>
    </vt:vector>
  </HeadingPairs>
  <TitlesOfParts>
    <vt:vector size="50" baseType="lpstr">
      <vt:lpstr>Office Theme</vt:lpstr>
      <vt:lpstr>Financial Literacy</vt:lpstr>
      <vt:lpstr>Who pays for health insurance under Obama’s plan?</vt:lpstr>
      <vt:lpstr>Define inflation</vt:lpstr>
      <vt:lpstr>Define milestones</vt:lpstr>
      <vt:lpstr>What is an actuary?</vt:lpstr>
      <vt:lpstr>Goals include wants, needs, values and emotions</vt:lpstr>
      <vt:lpstr>SMART stands for</vt:lpstr>
      <vt:lpstr>What are the four C’s of credit?</vt:lpstr>
      <vt:lpstr>What does an insurance agent do?</vt:lpstr>
      <vt:lpstr>What are the best places to borrow money from college</vt:lpstr>
      <vt:lpstr>Define diversification and explain what a diversified investment looks like</vt:lpstr>
      <vt:lpstr>What does a stock broker do?</vt:lpstr>
      <vt:lpstr>Give an example of a high risk investment</vt:lpstr>
      <vt:lpstr>Give an example of a growth investment</vt:lpstr>
      <vt:lpstr>Give an example of an income investment</vt:lpstr>
      <vt:lpstr>What is a market index and name two indexes</vt:lpstr>
      <vt:lpstr>What is a dividend?</vt:lpstr>
      <vt:lpstr>Define dependent</vt:lpstr>
      <vt:lpstr>Define wealth building asset</vt:lpstr>
      <vt:lpstr>Assets – Liabilities = ??</vt:lpstr>
      <vt:lpstr>Give an example of a low-risk investment</vt:lpstr>
      <vt:lpstr>What is the purpose of a co-signer of a loan?</vt:lpstr>
      <vt:lpstr>What is a ticker symbol?</vt:lpstr>
      <vt:lpstr>What does a Beta number measure?</vt:lpstr>
      <vt:lpstr>Explain what happens in a stock split</vt:lpstr>
      <vt:lpstr>When reading a stock quote table, what does the close represent?</vt:lpstr>
      <vt:lpstr>What is a stock market exchange? Give three examples</vt:lpstr>
      <vt:lpstr>What is a mutual fund?</vt:lpstr>
      <vt:lpstr>What does cyclical stocks mean?</vt:lpstr>
      <vt:lpstr>What does insurance protect?</vt:lpstr>
      <vt:lpstr>What is an insurance premium?</vt:lpstr>
      <vt:lpstr>What is an insurance deductible?</vt:lpstr>
      <vt:lpstr>Who does redlining discriminate against?</vt:lpstr>
      <vt:lpstr>What effects the price of car insurance?</vt:lpstr>
      <vt:lpstr>What does comprehensive car insurance cover?</vt:lpstr>
      <vt:lpstr>What does Gap insurance cover?</vt:lpstr>
      <vt:lpstr>What does renters insurance cover?</vt:lpstr>
      <vt:lpstr>Describe how term life insurance work?</vt:lpstr>
      <vt:lpstr>Define empathy</vt:lpstr>
      <vt:lpstr>Explain different types of Health insurance and coverages</vt:lpstr>
      <vt:lpstr>Define and give examples of expenses</vt:lpstr>
      <vt:lpstr>A retirement plan sponsored by employers and allows workers to defer income tax is called</vt:lpstr>
      <vt:lpstr>Goal length: Short term goal = ___ Mid term goal = ___ Long term goal = ___</vt:lpstr>
      <vt:lpstr>A government sponsored plan that pays retirement benefits based on a worker’s earnings is called </vt:lpstr>
      <vt:lpstr>What is a living will?</vt:lpstr>
      <vt:lpstr>What does a power of attorney provide?</vt:lpstr>
      <vt:lpstr>Define liquidity</vt:lpstr>
      <vt:lpstr>Who determines the beneficiary of an insurance policy?</vt:lpstr>
      <vt:lpstr>What is the main purpose of a financial planner?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Financial Literacy</dc:title>
  <dc:creator>Karen</dc:creator>
  <cp:lastModifiedBy>Karen</cp:lastModifiedBy>
  <cp:revision>5</cp:revision>
  <dcterms:created xsi:type="dcterms:W3CDTF">2012-05-14T16:06:02Z</dcterms:created>
  <dcterms:modified xsi:type="dcterms:W3CDTF">2012-05-14T16:48:34Z</dcterms:modified>
</cp:coreProperties>
</file>